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  <p:sldMasterId id="2147483697" r:id="rId8"/>
    <p:sldMasterId id="2147483709" r:id="rId9"/>
  </p:sldMasterIdLst>
  <p:notesMasterIdLst>
    <p:notesMasterId r:id="rId12"/>
  </p:notesMasterIdLst>
  <p:sldIdLst>
    <p:sldId id="467" r:id="rId10"/>
    <p:sldId id="471" r:id="rId11"/>
  </p:sldIdLst>
  <p:sldSz cx="9144000" cy="6858000" type="screen4x3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7" userDrawn="1">
          <p15:clr>
            <a:srgbClr val="A4A3A4"/>
          </p15:clr>
        </p15:guide>
        <p15:guide id="2" pos="222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eli Fuhrer" initials="UF" lastIdx="6" clrIdx="0">
    <p:extLst>
      <p:ext uri="{19B8F6BF-5375-455C-9EA6-DF929625EA0E}">
        <p15:presenceInfo xmlns:p15="http://schemas.microsoft.com/office/powerpoint/2012/main" userId="S::ueli.fuhrer@solodaris.ch::543e86aa-43c6-422c-8ae1-f258c7e61133" providerId="AD"/>
      </p:ext>
    </p:extLst>
  </p:cmAuthor>
  <p:cmAuthor id="2" name="Daniel Wermelinger" initials="DW" lastIdx="2" clrIdx="1">
    <p:extLst>
      <p:ext uri="{19B8F6BF-5375-455C-9EA6-DF929625EA0E}">
        <p15:presenceInfo xmlns:p15="http://schemas.microsoft.com/office/powerpoint/2012/main" userId="S::daniel.wermelinger@solodaris.ch::29104e02-f174-4acb-8548-66fb2c51f9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28D"/>
    <a:srgbClr val="8C4059"/>
    <a:srgbClr val="B3BB84"/>
    <a:srgbClr val="FBFDDB"/>
    <a:srgbClr val="2D7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5186" autoAdjust="0"/>
  </p:normalViewPr>
  <p:slideViewPr>
    <p:cSldViewPr>
      <p:cViewPr varScale="1">
        <p:scale>
          <a:sx n="128" d="100"/>
          <a:sy n="128" d="100"/>
        </p:scale>
        <p:origin x="26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0" d="100"/>
          <a:sy n="130" d="100"/>
        </p:scale>
        <p:origin x="1826" y="-682"/>
      </p:cViewPr>
      <p:guideLst>
        <p:guide orient="horz" pos="2697"/>
        <p:guide pos="2228"/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9016-8D14-4049-8786-15F07DDD16CA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758B-B81B-4648-80E4-C533972EA52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594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11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45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70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726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2858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57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3343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864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5817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4484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0101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0924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00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221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9590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8966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6244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1231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330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1634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9794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7409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6827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50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39544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677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691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267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4441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46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3252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87240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62711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24371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91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82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27632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30995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14752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43775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16472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>
                <a:solidFill>
                  <a:srgbClr val="FFFFFF"/>
                </a:solidFill>
              </a:rPr>
              <a:pPr/>
              <a:t>‹Nr.›</a:t>
            </a:fld>
            <a:endParaRPr lang="de-C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47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00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006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770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3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78957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393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251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275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007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268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803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381636-6A95-49C4-A95B-55C5CB820F46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905208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82095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85754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615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51613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09315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7703061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036765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13106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04466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43529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365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83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739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D336-1E88-4DE4-9013-0B735CBE302B}" type="datetimeFigureOut">
              <a:rPr lang="de-CH" smtClean="0"/>
              <a:t>12.01.2024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1636-6A95-49C4-A95B-55C5CB820F4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627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7C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1"/>
            <a:ext cx="5328592" cy="864096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/>
              <a:pPr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1163030" cy="71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19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2D7C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C4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/>
              <a:pPr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" y="252220"/>
            <a:ext cx="1371317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79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de-CH" sz="3200" kern="1200" dirty="0">
          <a:solidFill>
            <a:srgbClr val="8C40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82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/>
              <a:pPr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28281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80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de-CH" sz="3200" kern="1200" dirty="0">
          <a:solidFill>
            <a:srgbClr val="3A82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3BB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/>
              <a:pPr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36" y="188640"/>
            <a:ext cx="1306678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7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de-CH" sz="3200" kern="1200" dirty="0">
          <a:solidFill>
            <a:srgbClr val="B3BB8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A82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FFFF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>
                <a:solidFill>
                  <a:srgbClr val="FFFFFF"/>
                </a:solidFill>
              </a:rPr>
              <a:pPr/>
              <a:t>12.01.2024</a:t>
            </a:fld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>
                <a:solidFill>
                  <a:srgbClr val="000000">
                    <a:tint val="75000"/>
                  </a:srgbClr>
                </a:solidFill>
              </a:rPr>
              <a:pPr/>
              <a:t>‹Nr.›</a:t>
            </a:fld>
            <a:endParaRPr lang="de-CH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328281" cy="68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7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de-CH" sz="3200" kern="1200" dirty="0">
          <a:solidFill>
            <a:srgbClr val="3A828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C40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119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/>
          <a:p>
            <a:pPr lvl="0"/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308D336-1E88-4DE4-9013-0B735CBE302B}" type="datetimeFigureOut">
              <a:rPr lang="de-CH" smtClean="0"/>
              <a:pPr/>
              <a:t>12.01.2024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1636-6A95-49C4-A95B-55C5CB820F46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29" y="260649"/>
            <a:ext cx="109444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" y="252220"/>
            <a:ext cx="1371317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87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de-CH" sz="3200" kern="1200" dirty="0">
          <a:solidFill>
            <a:srgbClr val="8C40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3550739" y="1710753"/>
            <a:ext cx="2299941" cy="500522"/>
          </a:xfrm>
          <a:prstGeom prst="ellipse">
            <a:avLst/>
          </a:prstGeom>
          <a:solidFill>
            <a:schemeClr val="tx2">
              <a:lumMod val="75000"/>
            </a:schemeClr>
          </a:solidFill>
          <a:ln w="1143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bg1"/>
                </a:solidFill>
              </a:rPr>
              <a:t>Geschäftsführer *</a:t>
            </a: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1161777" y="2403334"/>
            <a:ext cx="1993350" cy="441534"/>
          </a:xfrm>
          <a:prstGeom prst="ellipse">
            <a:avLst/>
          </a:prstGeom>
          <a:solidFill>
            <a:srgbClr val="8C4059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bg1"/>
                </a:solidFill>
              </a:rPr>
              <a:t>Bereichsleiter Arbeit *</a:t>
            </a:r>
            <a:endParaRPr lang="de-DE" sz="1000" noProof="1">
              <a:solidFill>
                <a:schemeClr val="bg1"/>
              </a:solidFill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7412985" y="2297440"/>
            <a:ext cx="1728180" cy="534325"/>
          </a:xfrm>
          <a:prstGeom prst="ellipse">
            <a:avLst/>
          </a:prstGeom>
          <a:solidFill>
            <a:srgbClr val="3A828D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bg1"/>
                </a:solidFill>
              </a:rPr>
              <a:t>Co-Bereichsleitung *</a:t>
            </a:r>
          </a:p>
        </p:txBody>
      </p:sp>
      <p:sp>
        <p:nvSpPr>
          <p:cNvPr id="33" name="Titel 3" descr="dekoratives Element">
            <a:extLst>
              <a:ext uri="{FF2B5EF4-FFF2-40B4-BE49-F238E27FC236}">
                <a16:creationId xmlns:a16="http://schemas.microsoft.com/office/drawing/2014/main" id="{B99B091C-68A9-4D78-88DF-13235A57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68580" tIns="0" rIns="91440" bIns="45720" rtlCol="0" anchor="t" anchorCtr="0">
            <a:noAutofit/>
          </a:bodyPr>
          <a:lstStyle/>
          <a:p>
            <a:pPr rtl="0"/>
            <a:r>
              <a:rPr lang="de-DE" noProof="1"/>
              <a:t> </a:t>
            </a:r>
          </a:p>
        </p:txBody>
      </p:sp>
      <p:sp>
        <p:nvSpPr>
          <p:cNvPr id="10" name="Titel 3">
            <a:extLst>
              <a:ext uri="{FF2B5EF4-FFF2-40B4-BE49-F238E27FC236}">
                <a16:creationId xmlns:a16="http://schemas.microsoft.com/office/drawing/2014/main" id="{8164FD8C-6A04-4455-B063-A4F16CB6D3C5}"/>
              </a:ext>
            </a:extLst>
          </p:cNvPr>
          <p:cNvSpPr txBox="1">
            <a:spLocks/>
          </p:cNvSpPr>
          <p:nvPr/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CH" sz="2700" b="1" kern="1200">
                <a:solidFill>
                  <a:srgbClr val="8C40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>
                <a:solidFill>
                  <a:srgbClr val="2D7C59"/>
                </a:solidFill>
              </a:rPr>
              <a:t>Organigramm 1. Januar 2024</a:t>
            </a:r>
          </a:p>
          <a:p>
            <a:r>
              <a:rPr lang="de-CH" sz="1600" dirty="0">
                <a:solidFill>
                  <a:srgbClr val="2D7C59"/>
                </a:solidFill>
              </a:rPr>
              <a:t>Stufe Angebote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94ED9838-2123-4198-8D8B-F6BCE18D14F3}"/>
              </a:ext>
            </a:extLst>
          </p:cNvPr>
          <p:cNvCxnSpPr>
            <a:cxnSpLocks/>
            <a:stCxn id="18" idx="4"/>
            <a:endCxn id="144" idx="0"/>
          </p:cNvCxnSpPr>
          <p:nvPr/>
        </p:nvCxnSpPr>
        <p:spPr>
          <a:xfrm flipH="1">
            <a:off x="2158452" y="2211275"/>
            <a:ext cx="2542258" cy="19205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CF636EC-B6F2-4D70-B119-3DBE1B97B639}"/>
              </a:ext>
            </a:extLst>
          </p:cNvPr>
          <p:cNvCxnSpPr>
            <a:cxnSpLocks/>
            <a:stCxn id="18" idx="4"/>
            <a:endCxn id="159" idx="0"/>
          </p:cNvCxnSpPr>
          <p:nvPr/>
        </p:nvCxnSpPr>
        <p:spPr>
          <a:xfrm>
            <a:off x="4700710" y="2211275"/>
            <a:ext cx="3576365" cy="86165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02317ECB-0DF5-447C-9A48-EE2CF4D2E7B6}"/>
              </a:ext>
            </a:extLst>
          </p:cNvPr>
          <p:cNvCxnSpPr>
            <a:cxnSpLocks/>
          </p:cNvCxnSpPr>
          <p:nvPr/>
        </p:nvCxnSpPr>
        <p:spPr>
          <a:xfrm>
            <a:off x="703429" y="31552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752277F-713A-458B-8AF2-937DE7E70505}"/>
              </a:ext>
            </a:extLst>
          </p:cNvPr>
          <p:cNvCxnSpPr>
            <a:cxnSpLocks/>
          </p:cNvCxnSpPr>
          <p:nvPr/>
        </p:nvCxnSpPr>
        <p:spPr>
          <a:xfrm>
            <a:off x="372001" y="3854568"/>
            <a:ext cx="69908" cy="60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lipse 179">
            <a:extLst>
              <a:ext uri="{FF2B5EF4-FFF2-40B4-BE49-F238E27FC236}">
                <a16:creationId xmlns:a16="http://schemas.microsoft.com/office/drawing/2014/main" id="{DD95D279-9CAF-40D2-8343-E8461CF106B5}"/>
              </a:ext>
            </a:extLst>
          </p:cNvPr>
          <p:cNvSpPr/>
          <p:nvPr/>
        </p:nvSpPr>
        <p:spPr>
          <a:xfrm>
            <a:off x="1362963" y="4360332"/>
            <a:ext cx="889882" cy="3012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</a:t>
            </a:r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104</a:t>
            </a: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567FB805-0BDC-4B0D-A2FD-03F8F00399BE}"/>
              </a:ext>
            </a:extLst>
          </p:cNvPr>
          <p:cNvSpPr/>
          <p:nvPr/>
        </p:nvSpPr>
        <p:spPr>
          <a:xfrm>
            <a:off x="4020545" y="3068763"/>
            <a:ext cx="1271031" cy="3814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C</a:t>
            </a: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96EB668D-DCCD-4C9C-A597-ADD3CE5520AC}"/>
              </a:ext>
            </a:extLst>
          </p:cNvPr>
          <p:cNvSpPr/>
          <p:nvPr/>
        </p:nvSpPr>
        <p:spPr>
          <a:xfrm>
            <a:off x="2141362" y="3047599"/>
            <a:ext cx="1357494" cy="38140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B</a:t>
            </a: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C4569A2C-D8CE-4553-8843-91C1C271B155}"/>
              </a:ext>
            </a:extLst>
          </p:cNvPr>
          <p:cNvSpPr/>
          <p:nvPr/>
        </p:nvSpPr>
        <p:spPr>
          <a:xfrm>
            <a:off x="279289" y="3039341"/>
            <a:ext cx="1340383" cy="3814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A</a:t>
            </a: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941792EA-4AF3-46DC-B331-7FE0F06FD3B5}"/>
              </a:ext>
            </a:extLst>
          </p:cNvPr>
          <p:cNvSpPr/>
          <p:nvPr/>
        </p:nvSpPr>
        <p:spPr>
          <a:xfrm>
            <a:off x="7616314" y="3094200"/>
            <a:ext cx="1365423" cy="41394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Wohnheim</a:t>
            </a: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8178B36D-9FCD-4E05-B428-7AFC8FC58067}"/>
              </a:ext>
            </a:extLst>
          </p:cNvPr>
          <p:cNvSpPr/>
          <p:nvPr/>
        </p:nvSpPr>
        <p:spPr>
          <a:xfrm>
            <a:off x="6048624" y="3107757"/>
            <a:ext cx="1365423" cy="36306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Wohnen im Quartier</a:t>
            </a: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3875750A-A58A-478F-B0DD-435EF44FA6F9}"/>
              </a:ext>
            </a:extLst>
          </p:cNvPr>
          <p:cNvSpPr/>
          <p:nvPr/>
        </p:nvSpPr>
        <p:spPr>
          <a:xfrm>
            <a:off x="393687" y="4367583"/>
            <a:ext cx="887138" cy="302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Prod</a:t>
            </a:r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108</a:t>
            </a: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DF0ADD33-DA4C-4416-9B52-BE25B38F443C}"/>
              </a:ext>
            </a:extLst>
          </p:cNvPr>
          <p:cNvSpPr/>
          <p:nvPr/>
        </p:nvSpPr>
        <p:spPr>
          <a:xfrm>
            <a:off x="384312" y="5020646"/>
            <a:ext cx="921999" cy="29137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Wäscherei</a:t>
            </a: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B4CDFDF-5F7E-4141-8774-A5CC05217D95}"/>
              </a:ext>
            </a:extLst>
          </p:cNvPr>
          <p:cNvSpPr/>
          <p:nvPr/>
        </p:nvSpPr>
        <p:spPr>
          <a:xfrm>
            <a:off x="396272" y="5606583"/>
            <a:ext cx="891409" cy="3047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Reinigung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F427D4E1-9695-4E87-B128-9E523FEF77BF}"/>
              </a:ext>
            </a:extLst>
          </p:cNvPr>
          <p:cNvSpPr/>
          <p:nvPr/>
        </p:nvSpPr>
        <p:spPr>
          <a:xfrm>
            <a:off x="1356002" y="5038984"/>
            <a:ext cx="843597" cy="3012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Arbeits-therapie</a:t>
            </a: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8CE31676-B801-4832-9961-2BBF96AD21B4}"/>
              </a:ext>
            </a:extLst>
          </p:cNvPr>
          <p:cNvSpPr/>
          <p:nvPr/>
        </p:nvSpPr>
        <p:spPr>
          <a:xfrm>
            <a:off x="1201358" y="3654455"/>
            <a:ext cx="1041367" cy="41394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A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8E8B928A-6DDE-4D48-AC1F-95597EF7B847}"/>
              </a:ext>
            </a:extLst>
          </p:cNvPr>
          <p:cNvSpPr/>
          <p:nvPr/>
        </p:nvSpPr>
        <p:spPr>
          <a:xfrm>
            <a:off x="6587147" y="4869136"/>
            <a:ext cx="846620" cy="29025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Ost</a:t>
            </a: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3DF9B158-8EE2-40C1-B9CB-73A7B7AB50C5}"/>
              </a:ext>
            </a:extLst>
          </p:cNvPr>
          <p:cNvSpPr/>
          <p:nvPr/>
        </p:nvSpPr>
        <p:spPr>
          <a:xfrm>
            <a:off x="3321246" y="4287473"/>
            <a:ext cx="851291" cy="2996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Besuchs-dienst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8F222687-C416-40CA-BB2F-1D827806D82D}"/>
              </a:ext>
            </a:extLst>
          </p:cNvPr>
          <p:cNvSpPr/>
          <p:nvPr/>
        </p:nvSpPr>
        <p:spPr>
          <a:xfrm>
            <a:off x="4324551" y="5460689"/>
            <a:ext cx="818071" cy="2676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FBI</a:t>
            </a: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9A62C218-94DB-47DD-B032-23F318B20748}"/>
              </a:ext>
            </a:extLst>
          </p:cNvPr>
          <p:cNvSpPr/>
          <p:nvPr/>
        </p:nvSpPr>
        <p:spPr>
          <a:xfrm>
            <a:off x="5029733" y="3567619"/>
            <a:ext cx="1041367" cy="41394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C</a:t>
            </a: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E0FF9208-6940-4741-B89E-1697560F966C}"/>
              </a:ext>
            </a:extLst>
          </p:cNvPr>
          <p:cNvSpPr/>
          <p:nvPr/>
        </p:nvSpPr>
        <p:spPr>
          <a:xfrm>
            <a:off x="5329834" y="4858679"/>
            <a:ext cx="877259" cy="273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Cafeteria</a:t>
            </a: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289ECB23-B65E-4BED-AB34-F49A319850CF}"/>
              </a:ext>
            </a:extLst>
          </p:cNvPr>
          <p:cNvSpPr/>
          <p:nvPr/>
        </p:nvSpPr>
        <p:spPr>
          <a:xfrm>
            <a:off x="5291581" y="5460689"/>
            <a:ext cx="857220" cy="32562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Sansibar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4A065067-3B21-4912-B0CA-89B1D541C58E}"/>
              </a:ext>
            </a:extLst>
          </p:cNvPr>
          <p:cNvSpPr/>
          <p:nvPr/>
        </p:nvSpPr>
        <p:spPr>
          <a:xfrm>
            <a:off x="2975511" y="3632958"/>
            <a:ext cx="1041367" cy="41394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B</a:t>
            </a: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A01F6618-A1B7-4945-8230-BAF08A58C177}"/>
              </a:ext>
            </a:extLst>
          </p:cNvPr>
          <p:cNvSpPr/>
          <p:nvPr/>
        </p:nvSpPr>
        <p:spPr>
          <a:xfrm>
            <a:off x="2305623" y="4849393"/>
            <a:ext cx="799794" cy="2888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HeimArt</a:t>
            </a: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090604BA-4420-4748-801C-A512B578DF36}"/>
              </a:ext>
            </a:extLst>
          </p:cNvPr>
          <p:cNvSpPr/>
          <p:nvPr/>
        </p:nvSpPr>
        <p:spPr>
          <a:xfrm>
            <a:off x="2347850" y="4291650"/>
            <a:ext cx="749075" cy="2888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Atelier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8EB29FCE-1412-4BA1-BB46-DD7546E48DC5}"/>
              </a:ext>
            </a:extLst>
          </p:cNvPr>
          <p:cNvSpPr/>
          <p:nvPr/>
        </p:nvSpPr>
        <p:spPr>
          <a:xfrm>
            <a:off x="4305063" y="4848425"/>
            <a:ext cx="828345" cy="3280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Tierpark</a:t>
            </a: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2D4D33F4-63CD-40D6-BC78-6B5B8AB2A9BD}"/>
              </a:ext>
            </a:extLst>
          </p:cNvPr>
          <p:cNvSpPr/>
          <p:nvPr/>
        </p:nvSpPr>
        <p:spPr>
          <a:xfrm>
            <a:off x="4282753" y="4306766"/>
            <a:ext cx="861186" cy="3096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Gärtnerei</a:t>
            </a: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E36D5D2F-0E65-4B88-9CB0-1E5D461697F0}"/>
              </a:ext>
            </a:extLst>
          </p:cNvPr>
          <p:cNvSpPr/>
          <p:nvPr/>
        </p:nvSpPr>
        <p:spPr>
          <a:xfrm>
            <a:off x="2313648" y="5460689"/>
            <a:ext cx="857215" cy="32562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Sonntags-treff</a:t>
            </a: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832B4DB9-0F72-4B0D-B333-FBF7E703C8C8}"/>
              </a:ext>
            </a:extLst>
          </p:cNvPr>
          <p:cNvSpPr/>
          <p:nvPr/>
        </p:nvSpPr>
        <p:spPr>
          <a:xfrm>
            <a:off x="6540446" y="4272100"/>
            <a:ext cx="860341" cy="2902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West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7D57F14A-8174-44C9-8579-5922A90D42BA}"/>
              </a:ext>
            </a:extLst>
          </p:cNvPr>
          <p:cNvSpPr/>
          <p:nvPr/>
        </p:nvSpPr>
        <p:spPr>
          <a:xfrm>
            <a:off x="8005039" y="5494760"/>
            <a:ext cx="1031445" cy="27764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Pflegebedarf</a:t>
            </a: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23ABC5D3-C9E2-4D0B-9603-89BFE6C5CA1C}"/>
              </a:ext>
            </a:extLst>
          </p:cNvPr>
          <p:cNvSpPr/>
          <p:nvPr/>
        </p:nvSpPr>
        <p:spPr>
          <a:xfrm>
            <a:off x="8042997" y="4294385"/>
            <a:ext cx="969637" cy="28540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Intensiv</a:t>
            </a: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F62D29F0-CDAB-422F-BEE1-A6546A67AAB6}"/>
              </a:ext>
            </a:extLst>
          </p:cNvPr>
          <p:cNvSpPr/>
          <p:nvPr/>
        </p:nvSpPr>
        <p:spPr>
          <a:xfrm>
            <a:off x="8057871" y="6022363"/>
            <a:ext cx="880387" cy="27764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Struktur-gebende</a:t>
            </a: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21B55F15-7E0D-4358-9ACD-EA007E2EE8CE}"/>
              </a:ext>
            </a:extLst>
          </p:cNvPr>
          <p:cNvSpPr/>
          <p:nvPr/>
        </p:nvSpPr>
        <p:spPr>
          <a:xfrm>
            <a:off x="8042877" y="4845383"/>
            <a:ext cx="1051298" cy="2869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Langfristig</a:t>
            </a: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C208FC1D-A042-48F3-A300-54432B283D64}"/>
              </a:ext>
            </a:extLst>
          </p:cNvPr>
          <p:cNvSpPr/>
          <p:nvPr/>
        </p:nvSpPr>
        <p:spPr>
          <a:xfrm>
            <a:off x="5297215" y="4272100"/>
            <a:ext cx="942496" cy="273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Pfefferkorn</a:t>
            </a: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85636554-9602-4D12-8DA1-3B8B37EF4A69}"/>
              </a:ext>
            </a:extLst>
          </p:cNvPr>
          <p:cNvSpPr/>
          <p:nvPr/>
        </p:nvSpPr>
        <p:spPr>
          <a:xfrm>
            <a:off x="6584278" y="5488646"/>
            <a:ext cx="857219" cy="3332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Olten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A2816D65-2917-49EB-A208-054F26041DAA}"/>
              </a:ext>
            </a:extLst>
          </p:cNvPr>
          <p:cNvCxnSpPr>
            <a:cxnSpLocks/>
            <a:stCxn id="96" idx="0"/>
            <a:endCxn id="144" idx="4"/>
          </p:cNvCxnSpPr>
          <p:nvPr/>
        </p:nvCxnSpPr>
        <p:spPr>
          <a:xfrm flipV="1">
            <a:off x="949481" y="2844868"/>
            <a:ext cx="1208971" cy="19447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21569DA-D37C-400A-925F-ED6F73D31F23}"/>
              </a:ext>
            </a:extLst>
          </p:cNvPr>
          <p:cNvCxnSpPr>
            <a:cxnSpLocks/>
            <a:stCxn id="94" idx="0"/>
            <a:endCxn id="144" idx="4"/>
          </p:cNvCxnSpPr>
          <p:nvPr/>
        </p:nvCxnSpPr>
        <p:spPr>
          <a:xfrm flipH="1" flipV="1">
            <a:off x="2158452" y="2844868"/>
            <a:ext cx="661657" cy="20273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C3431D9-C96D-4A49-815B-771747B9890C}"/>
              </a:ext>
            </a:extLst>
          </p:cNvPr>
          <p:cNvCxnSpPr>
            <a:cxnSpLocks/>
            <a:stCxn id="93" idx="0"/>
            <a:endCxn id="144" idx="4"/>
          </p:cNvCxnSpPr>
          <p:nvPr/>
        </p:nvCxnSpPr>
        <p:spPr>
          <a:xfrm flipH="1" flipV="1">
            <a:off x="2158452" y="2844868"/>
            <a:ext cx="2497609" cy="223895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7FA655B5-E2E5-4BE6-91B1-9C4EA8023770}"/>
              </a:ext>
            </a:extLst>
          </p:cNvPr>
          <p:cNvCxnSpPr>
            <a:cxnSpLocks/>
          </p:cNvCxnSpPr>
          <p:nvPr/>
        </p:nvCxnSpPr>
        <p:spPr>
          <a:xfrm>
            <a:off x="6534032" y="2756492"/>
            <a:ext cx="0" cy="31839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5EDE5AA9-7890-48B0-A443-C39CE93C9B17}"/>
              </a:ext>
            </a:extLst>
          </p:cNvPr>
          <p:cNvCxnSpPr>
            <a:cxnSpLocks/>
          </p:cNvCxnSpPr>
          <p:nvPr/>
        </p:nvCxnSpPr>
        <p:spPr>
          <a:xfrm>
            <a:off x="7982222" y="2749079"/>
            <a:ext cx="0" cy="405945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C684D3FE-77CF-4F3A-A172-C7A261A74356}"/>
              </a:ext>
            </a:extLst>
          </p:cNvPr>
          <p:cNvCxnSpPr>
            <a:cxnSpLocks/>
            <a:stCxn id="96" idx="4"/>
            <a:endCxn id="120" idx="0"/>
          </p:cNvCxnSpPr>
          <p:nvPr/>
        </p:nvCxnSpPr>
        <p:spPr>
          <a:xfrm>
            <a:off x="949481" y="3420744"/>
            <a:ext cx="772561" cy="23371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73CBAC3F-2E5E-4779-998C-CE5385A84F04}"/>
              </a:ext>
            </a:extLst>
          </p:cNvPr>
          <p:cNvCxnSpPr>
            <a:cxnSpLocks/>
          </p:cNvCxnSpPr>
          <p:nvPr/>
        </p:nvCxnSpPr>
        <p:spPr>
          <a:xfrm>
            <a:off x="369473" y="3358107"/>
            <a:ext cx="0" cy="250904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619A72B4-B01C-453A-ADB2-8C2F7DD63B7D}"/>
              </a:ext>
            </a:extLst>
          </p:cNvPr>
          <p:cNvCxnSpPr>
            <a:cxnSpLocks/>
            <a:stCxn id="116" idx="2"/>
            <a:endCxn id="116" idx="2"/>
          </p:cNvCxnSpPr>
          <p:nvPr/>
        </p:nvCxnSpPr>
        <p:spPr>
          <a:xfrm>
            <a:off x="393687" y="4518689"/>
            <a:ext cx="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0BEE923-82BE-41AC-B6F6-56E617A13BD7}"/>
              </a:ext>
            </a:extLst>
          </p:cNvPr>
          <p:cNvCxnSpPr>
            <a:cxnSpLocks/>
            <a:endCxn id="119" idx="2"/>
          </p:cNvCxnSpPr>
          <p:nvPr/>
        </p:nvCxnSpPr>
        <p:spPr>
          <a:xfrm>
            <a:off x="1356002" y="4090131"/>
            <a:ext cx="0" cy="1099455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C7A6F914-09D2-4DA2-A47D-0062D4D275A9}"/>
              </a:ext>
            </a:extLst>
          </p:cNvPr>
          <p:cNvCxnSpPr>
            <a:cxnSpLocks/>
          </p:cNvCxnSpPr>
          <p:nvPr/>
        </p:nvCxnSpPr>
        <p:spPr>
          <a:xfrm>
            <a:off x="393687" y="4510046"/>
            <a:ext cx="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CF322028-F19A-4CF1-BDD0-29DD4C91AEF9}"/>
              </a:ext>
            </a:extLst>
          </p:cNvPr>
          <p:cNvCxnSpPr>
            <a:cxnSpLocks/>
            <a:endCxn id="133" idx="0"/>
          </p:cNvCxnSpPr>
          <p:nvPr/>
        </p:nvCxnSpPr>
        <p:spPr>
          <a:xfrm>
            <a:off x="3098205" y="3422344"/>
            <a:ext cx="397990" cy="21061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75707B94-253C-465C-8778-99F250DEBFCD}"/>
              </a:ext>
            </a:extLst>
          </p:cNvPr>
          <p:cNvCxnSpPr>
            <a:cxnSpLocks/>
            <a:stCxn id="93" idx="4"/>
            <a:endCxn id="126" idx="0"/>
          </p:cNvCxnSpPr>
          <p:nvPr/>
        </p:nvCxnSpPr>
        <p:spPr>
          <a:xfrm>
            <a:off x="4656061" y="3450165"/>
            <a:ext cx="894356" cy="11745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F4DBB1D7-BB30-46C2-BE99-C967AF9431EB}"/>
              </a:ext>
            </a:extLst>
          </p:cNvPr>
          <p:cNvCxnSpPr>
            <a:cxnSpLocks/>
          </p:cNvCxnSpPr>
          <p:nvPr/>
        </p:nvCxnSpPr>
        <p:spPr>
          <a:xfrm>
            <a:off x="2313649" y="3259464"/>
            <a:ext cx="0" cy="250904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BA52E009-2BC2-4509-9EE6-7ED49093C59A}"/>
              </a:ext>
            </a:extLst>
          </p:cNvPr>
          <p:cNvCxnSpPr>
            <a:cxnSpLocks/>
          </p:cNvCxnSpPr>
          <p:nvPr/>
        </p:nvCxnSpPr>
        <p:spPr>
          <a:xfrm>
            <a:off x="4251948" y="3470823"/>
            <a:ext cx="0" cy="213576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BD6BE589-76AA-443E-8C2C-E633D47C57AD}"/>
              </a:ext>
            </a:extLst>
          </p:cNvPr>
          <p:cNvCxnSpPr>
            <a:cxnSpLocks/>
          </p:cNvCxnSpPr>
          <p:nvPr/>
        </p:nvCxnSpPr>
        <p:spPr>
          <a:xfrm>
            <a:off x="6534032" y="3487633"/>
            <a:ext cx="0" cy="223480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CA5C6DC8-B518-40C1-8C97-B581D4079E63}"/>
              </a:ext>
            </a:extLst>
          </p:cNvPr>
          <p:cNvCxnSpPr>
            <a:cxnSpLocks/>
          </p:cNvCxnSpPr>
          <p:nvPr/>
        </p:nvCxnSpPr>
        <p:spPr>
          <a:xfrm>
            <a:off x="5219013" y="3996630"/>
            <a:ext cx="34430" cy="162026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95C475B1-DD36-4E42-A53A-3D7F9AB6F10B}"/>
              </a:ext>
            </a:extLst>
          </p:cNvPr>
          <p:cNvCxnSpPr>
            <a:cxnSpLocks/>
          </p:cNvCxnSpPr>
          <p:nvPr/>
        </p:nvCxnSpPr>
        <p:spPr>
          <a:xfrm>
            <a:off x="7984656" y="3537599"/>
            <a:ext cx="0" cy="262358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lipse 130">
            <a:extLst>
              <a:ext uri="{FF2B5EF4-FFF2-40B4-BE49-F238E27FC236}">
                <a16:creationId xmlns:a16="http://schemas.microsoft.com/office/drawing/2014/main" id="{FA569BD3-5147-4370-947A-92F4C31B812A}"/>
              </a:ext>
            </a:extLst>
          </p:cNvPr>
          <p:cNvSpPr/>
          <p:nvPr/>
        </p:nvSpPr>
        <p:spPr>
          <a:xfrm>
            <a:off x="6498356" y="1756266"/>
            <a:ext cx="2462342" cy="4228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tx2">
                    <a:lumMod val="50000"/>
                  </a:schemeClr>
                </a:solidFill>
              </a:rPr>
              <a:t>Administration / Infrastruktur / IT / Sicherheit / Qualität *</a:t>
            </a:r>
            <a:endParaRPr lang="de-DE" sz="1000" noProof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4" name="Ellipse 133">
            <a:extLst>
              <a:ext uri="{FF2B5EF4-FFF2-40B4-BE49-F238E27FC236}">
                <a16:creationId xmlns:a16="http://schemas.microsoft.com/office/drawing/2014/main" id="{CEBAA746-D328-4310-B4D1-BF7B0ABF3817}"/>
              </a:ext>
            </a:extLst>
          </p:cNvPr>
          <p:cNvSpPr/>
          <p:nvPr/>
        </p:nvSpPr>
        <p:spPr>
          <a:xfrm>
            <a:off x="432212" y="1676275"/>
            <a:ext cx="2462342" cy="5914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tx2">
                    <a:lumMod val="50000"/>
                  </a:schemeClr>
                </a:solidFill>
              </a:rPr>
              <a:t>Personal und Kommunikation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tx2">
                    <a:lumMod val="50000"/>
                  </a:schemeClr>
                </a:solidFill>
              </a:rPr>
              <a:t>Gesundheit und Bildung</a:t>
            </a:r>
            <a:endParaRPr lang="de-DE" sz="1000" noProof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0809F9B5-F1CD-40A4-933C-8716BC42EC4A}"/>
              </a:ext>
            </a:extLst>
          </p:cNvPr>
          <p:cNvCxnSpPr>
            <a:cxnSpLocks/>
          </p:cNvCxnSpPr>
          <p:nvPr/>
        </p:nvCxnSpPr>
        <p:spPr>
          <a:xfrm>
            <a:off x="3315056" y="4090131"/>
            <a:ext cx="0" cy="87289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44A0A72B-8B09-4791-B3F1-18911376367A}"/>
              </a:ext>
            </a:extLst>
          </p:cNvPr>
          <p:cNvCxnSpPr>
            <a:cxnSpLocks/>
            <a:stCxn id="18" idx="2"/>
            <a:endCxn id="134" idx="6"/>
          </p:cNvCxnSpPr>
          <p:nvPr/>
        </p:nvCxnSpPr>
        <p:spPr>
          <a:xfrm flipH="1">
            <a:off x="2894554" y="1961014"/>
            <a:ext cx="656185" cy="10996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4A033063-41DF-4BAD-9BC2-4772F146E541}"/>
              </a:ext>
            </a:extLst>
          </p:cNvPr>
          <p:cNvCxnSpPr>
            <a:cxnSpLocks/>
            <a:stCxn id="131" idx="2"/>
            <a:endCxn id="18" idx="6"/>
          </p:cNvCxnSpPr>
          <p:nvPr/>
        </p:nvCxnSpPr>
        <p:spPr>
          <a:xfrm flipH="1" flipV="1">
            <a:off x="5850680" y="1961014"/>
            <a:ext cx="647676" cy="6697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F4CBA8AD-0A48-4FD5-9FA2-FF5636AEA6A9}"/>
              </a:ext>
            </a:extLst>
          </p:cNvPr>
          <p:cNvSpPr/>
          <p:nvPr/>
        </p:nvSpPr>
        <p:spPr>
          <a:xfrm>
            <a:off x="3495308" y="6207235"/>
            <a:ext cx="4029703" cy="3941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444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36000" rIns="5715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200" b="1" noProof="1">
              <a:solidFill>
                <a:schemeClr val="tx1"/>
              </a:solidFill>
            </a:endParaRPr>
          </a:p>
          <a:p>
            <a:pPr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tx1"/>
                </a:solidFill>
              </a:rPr>
              <a:t>14410 Stellenprozent /  200 Fachpersonen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900" noProof="1">
              <a:solidFill>
                <a:srgbClr val="0070C0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4FF92753-02BF-CDAB-853B-722D78436DF4}"/>
              </a:ext>
            </a:extLst>
          </p:cNvPr>
          <p:cNvSpPr/>
          <p:nvPr/>
        </p:nvSpPr>
        <p:spPr>
          <a:xfrm>
            <a:off x="5534998" y="2306585"/>
            <a:ext cx="1865789" cy="525874"/>
          </a:xfrm>
          <a:prstGeom prst="ellipse">
            <a:avLst/>
          </a:prstGeom>
          <a:solidFill>
            <a:srgbClr val="3A828D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bg1"/>
                </a:solidFill>
              </a:rPr>
              <a:t>Co-Bereichsleitung *</a:t>
            </a: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8A693E7C-9C89-E30E-726F-937F2703BAF7}"/>
              </a:ext>
            </a:extLst>
          </p:cNvPr>
          <p:cNvSpPr/>
          <p:nvPr/>
        </p:nvSpPr>
        <p:spPr>
          <a:xfrm>
            <a:off x="7983382" y="3789645"/>
            <a:ext cx="1126211" cy="187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noProof="1">
                <a:solidFill>
                  <a:schemeClr val="tx1"/>
                </a:solidFill>
              </a:rPr>
              <a:t>Nachtwachen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CC5684F-2CEA-9544-CC2A-C0C1193506C9}"/>
              </a:ext>
            </a:extLst>
          </p:cNvPr>
          <p:cNvSpPr/>
          <p:nvPr/>
        </p:nvSpPr>
        <p:spPr>
          <a:xfrm>
            <a:off x="6554796" y="3706378"/>
            <a:ext cx="1126211" cy="2902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noProof="1">
                <a:solidFill>
                  <a:schemeClr val="tx1"/>
                </a:solidFill>
              </a:rPr>
              <a:t>Springer/Innen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noProof="1">
                <a:solidFill>
                  <a:schemeClr val="tx1"/>
                </a:solidFill>
              </a:rPr>
              <a:t>Peerpersonen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2B273390-08EF-9346-4A5E-7E2613A944B6}"/>
              </a:ext>
            </a:extLst>
          </p:cNvPr>
          <p:cNvSpPr/>
          <p:nvPr/>
        </p:nvSpPr>
        <p:spPr>
          <a:xfrm>
            <a:off x="3495308" y="1223517"/>
            <a:ext cx="2313370" cy="414768"/>
          </a:xfrm>
          <a:prstGeom prst="ellipse">
            <a:avLst/>
          </a:prstGeom>
          <a:solidFill>
            <a:srgbClr val="FFFF00"/>
          </a:solidFill>
          <a:ln w="444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36000" rIns="5715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tx1"/>
                </a:solidFill>
              </a:rPr>
              <a:t>Stiftungsrat</a:t>
            </a:r>
            <a:endParaRPr lang="de-DE" sz="800" b="1" noProof="1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39B015C-27F8-BCF2-D733-9335F6D527F6}"/>
              </a:ext>
            </a:extLst>
          </p:cNvPr>
          <p:cNvSpPr txBox="1"/>
          <p:nvPr/>
        </p:nvSpPr>
        <p:spPr>
          <a:xfrm>
            <a:off x="539552" y="6310775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schemeClr val="bg1"/>
                </a:solidFill>
              </a:rPr>
              <a:t>* = Mitglied der GL</a:t>
            </a:r>
          </a:p>
        </p:txBody>
      </p:sp>
    </p:spTree>
    <p:extLst>
      <p:ext uri="{BB962C8B-B14F-4D97-AF65-F5344CB8AC3E}">
        <p14:creationId xmlns:p14="http://schemas.microsoft.com/office/powerpoint/2010/main" val="425790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3873684" y="1859725"/>
            <a:ext cx="2313370" cy="397644"/>
          </a:xfrm>
          <a:prstGeom prst="ellipse">
            <a:avLst/>
          </a:prstGeom>
          <a:solidFill>
            <a:schemeClr val="tx2">
              <a:lumMod val="75000"/>
            </a:schemeClr>
          </a:solidFill>
          <a:ln w="1143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bg1"/>
                </a:solidFill>
              </a:rPr>
              <a:t>Geschäftsführer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bg1"/>
                </a:solidFill>
              </a:rPr>
              <a:t>D. Wermelinger *</a:t>
            </a:r>
          </a:p>
        </p:txBody>
      </p:sp>
      <p:sp>
        <p:nvSpPr>
          <p:cNvPr id="144" name="Ellipse 143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1792908" y="2653003"/>
            <a:ext cx="2281406" cy="386061"/>
          </a:xfrm>
          <a:prstGeom prst="ellipse">
            <a:avLst/>
          </a:prstGeom>
          <a:solidFill>
            <a:srgbClr val="8C4059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bg1"/>
                </a:solidFill>
              </a:rPr>
              <a:t>Bereichsleiter Arbeit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bg1"/>
                </a:solidFill>
              </a:rPr>
              <a:t>K. Kurth *</a:t>
            </a:r>
            <a:endParaRPr lang="de-DE" sz="800" noProof="1">
              <a:solidFill>
                <a:schemeClr val="bg1"/>
              </a:solidFill>
            </a:endParaRPr>
          </a:p>
        </p:txBody>
      </p:sp>
      <p:sp>
        <p:nvSpPr>
          <p:cNvPr id="159" name="Ellipse 158">
            <a:extLst>
              <a:ext uri="{FF2B5EF4-FFF2-40B4-BE49-F238E27FC236}">
                <a16:creationId xmlns:a16="http://schemas.microsoft.com/office/drawing/2014/main" id="{8EED5A81-D106-422F-8455-CF5F456EB3E0}"/>
              </a:ext>
            </a:extLst>
          </p:cNvPr>
          <p:cNvSpPr/>
          <p:nvPr/>
        </p:nvSpPr>
        <p:spPr>
          <a:xfrm>
            <a:off x="7351091" y="2529040"/>
            <a:ext cx="1755353" cy="425030"/>
          </a:xfrm>
          <a:prstGeom prst="ellipse">
            <a:avLst/>
          </a:prstGeom>
          <a:solidFill>
            <a:srgbClr val="3A828D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bg1"/>
                </a:solidFill>
              </a:rPr>
              <a:t>Co Bereichsleiterin </a:t>
            </a:r>
            <a:r>
              <a:rPr lang="de-DE" sz="800" b="1" noProof="1">
                <a:solidFill>
                  <a:schemeClr val="bg1"/>
                </a:solidFill>
              </a:rPr>
              <a:t>M. Kohler *</a:t>
            </a:r>
            <a:endParaRPr lang="de-DE" sz="800" noProof="1">
              <a:solidFill>
                <a:schemeClr val="bg1"/>
              </a:solidFill>
            </a:endParaRPr>
          </a:p>
        </p:txBody>
      </p:sp>
      <p:sp>
        <p:nvSpPr>
          <p:cNvPr id="33" name="Titel 3" descr="dekoratives Element">
            <a:extLst>
              <a:ext uri="{FF2B5EF4-FFF2-40B4-BE49-F238E27FC236}">
                <a16:creationId xmlns:a16="http://schemas.microsoft.com/office/drawing/2014/main" id="{B99B091C-68A9-4D78-88DF-13235A57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68580" tIns="0" rIns="91440" bIns="45720" rtlCol="0" anchor="t" anchorCtr="0">
            <a:noAutofit/>
          </a:bodyPr>
          <a:lstStyle/>
          <a:p>
            <a:pPr rtl="0"/>
            <a:r>
              <a:rPr lang="de-DE" noProof="1"/>
              <a:t> </a:t>
            </a:r>
          </a:p>
        </p:txBody>
      </p:sp>
      <p:sp>
        <p:nvSpPr>
          <p:cNvPr id="10" name="Titel 3">
            <a:extLst>
              <a:ext uri="{FF2B5EF4-FFF2-40B4-BE49-F238E27FC236}">
                <a16:creationId xmlns:a16="http://schemas.microsoft.com/office/drawing/2014/main" id="{8164FD8C-6A04-4455-B063-A4F16CB6D3C5}"/>
              </a:ext>
            </a:extLst>
          </p:cNvPr>
          <p:cNvSpPr txBox="1">
            <a:spLocks/>
          </p:cNvSpPr>
          <p:nvPr/>
        </p:nvSpPr>
        <p:spPr>
          <a:xfrm>
            <a:off x="1619672" y="188640"/>
            <a:ext cx="5328592" cy="1008111"/>
          </a:xfrm>
          <a:prstGeom prst="rect">
            <a:avLst/>
          </a:prstGeom>
        </p:spPr>
        <p:txBody>
          <a:bodyPr vert="horz" wrap="square" lIns="91440" tIns="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de-CH" sz="2700" b="1" kern="1200">
                <a:solidFill>
                  <a:srgbClr val="8C405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dirty="0">
                <a:solidFill>
                  <a:srgbClr val="2D7C59"/>
                </a:solidFill>
              </a:rPr>
              <a:t>Organigramm 1. Januar 2024</a:t>
            </a:r>
          </a:p>
          <a:p>
            <a:r>
              <a:rPr lang="de-CH" sz="1600" dirty="0">
                <a:solidFill>
                  <a:srgbClr val="2D7C59"/>
                </a:solidFill>
              </a:rPr>
              <a:t>Stufe Angebote inkl. Namen</a:t>
            </a: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94ED9838-2123-4198-8D8B-F6BCE18D14F3}"/>
              </a:ext>
            </a:extLst>
          </p:cNvPr>
          <p:cNvCxnSpPr>
            <a:cxnSpLocks/>
            <a:stCxn id="18" idx="4"/>
          </p:cNvCxnSpPr>
          <p:nvPr/>
        </p:nvCxnSpPr>
        <p:spPr>
          <a:xfrm flipH="1">
            <a:off x="2882622" y="2257369"/>
            <a:ext cx="2147747" cy="40069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CF636EC-B6F2-4D70-B119-3DBE1B97B639}"/>
              </a:ext>
            </a:extLst>
          </p:cNvPr>
          <p:cNvCxnSpPr>
            <a:cxnSpLocks/>
            <a:stCxn id="18" idx="4"/>
            <a:endCxn id="159" idx="0"/>
          </p:cNvCxnSpPr>
          <p:nvPr/>
        </p:nvCxnSpPr>
        <p:spPr>
          <a:xfrm>
            <a:off x="5030369" y="2257369"/>
            <a:ext cx="3198399" cy="27167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>
            <a:extLst>
              <a:ext uri="{FF2B5EF4-FFF2-40B4-BE49-F238E27FC236}">
                <a16:creationId xmlns:a16="http://schemas.microsoft.com/office/drawing/2014/main" id="{39F5DB0A-96EB-4F64-90ED-19079A74EB39}"/>
              </a:ext>
            </a:extLst>
          </p:cNvPr>
          <p:cNvSpPr/>
          <p:nvPr/>
        </p:nvSpPr>
        <p:spPr>
          <a:xfrm>
            <a:off x="2997550" y="6288971"/>
            <a:ext cx="4065637" cy="5005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444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36000" rIns="5715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200" b="1" noProof="1">
              <a:solidFill>
                <a:schemeClr val="tx1"/>
              </a:solidFill>
            </a:endParaRPr>
          </a:p>
          <a:p>
            <a:pPr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tx1"/>
                </a:solidFill>
              </a:rPr>
              <a:t>14410 Stellenprozent /  200 Fachpersonen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900" noProof="1">
              <a:solidFill>
                <a:srgbClr val="0070C0"/>
              </a:solidFill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02317ECB-0DF5-447C-9A48-EE2CF4D2E7B6}"/>
              </a:ext>
            </a:extLst>
          </p:cNvPr>
          <p:cNvCxnSpPr>
            <a:cxnSpLocks/>
          </p:cNvCxnSpPr>
          <p:nvPr/>
        </p:nvCxnSpPr>
        <p:spPr>
          <a:xfrm>
            <a:off x="703429" y="315527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9752277F-713A-458B-8AF2-937DE7E70505}"/>
              </a:ext>
            </a:extLst>
          </p:cNvPr>
          <p:cNvCxnSpPr>
            <a:cxnSpLocks/>
          </p:cNvCxnSpPr>
          <p:nvPr/>
        </p:nvCxnSpPr>
        <p:spPr>
          <a:xfrm>
            <a:off x="372001" y="3854568"/>
            <a:ext cx="69908" cy="606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Ellipse 179">
            <a:extLst>
              <a:ext uri="{FF2B5EF4-FFF2-40B4-BE49-F238E27FC236}">
                <a16:creationId xmlns:a16="http://schemas.microsoft.com/office/drawing/2014/main" id="{DD95D279-9CAF-40D2-8343-E8461CF106B5}"/>
              </a:ext>
            </a:extLst>
          </p:cNvPr>
          <p:cNvSpPr/>
          <p:nvPr/>
        </p:nvSpPr>
        <p:spPr>
          <a:xfrm>
            <a:off x="1443300" y="4847638"/>
            <a:ext cx="920336" cy="3012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Produktion 104</a:t>
            </a: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567FB805-0BDC-4B0D-A2FD-03F8F00399BE}"/>
              </a:ext>
            </a:extLst>
          </p:cNvPr>
          <p:cNvSpPr/>
          <p:nvPr/>
        </p:nvSpPr>
        <p:spPr>
          <a:xfrm>
            <a:off x="4041950" y="3493496"/>
            <a:ext cx="1617893" cy="38140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C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Fabio Jungen</a:t>
            </a: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96EB668D-DCCD-4C9C-A597-ADD3CE5520AC}"/>
              </a:ext>
            </a:extLst>
          </p:cNvPr>
          <p:cNvSpPr/>
          <p:nvPr/>
        </p:nvSpPr>
        <p:spPr>
          <a:xfrm>
            <a:off x="2214757" y="3485650"/>
            <a:ext cx="1551617" cy="38140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B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Gisela Luder</a:t>
            </a: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C4569A2C-D8CE-4553-8843-91C1C271B155}"/>
              </a:ext>
            </a:extLst>
          </p:cNvPr>
          <p:cNvSpPr/>
          <p:nvPr/>
        </p:nvSpPr>
        <p:spPr>
          <a:xfrm>
            <a:off x="356162" y="3466820"/>
            <a:ext cx="1612559" cy="3814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Abteilung A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Elias Nussbaum</a:t>
            </a: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941792EA-4AF3-46DC-B331-7FE0F06FD3B5}"/>
              </a:ext>
            </a:extLst>
          </p:cNvPr>
          <p:cNvSpPr/>
          <p:nvPr/>
        </p:nvSpPr>
        <p:spPr>
          <a:xfrm>
            <a:off x="7728012" y="3311881"/>
            <a:ext cx="1365423" cy="38140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Abt. Wohnheim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Martina Kohler</a:t>
            </a: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8178B36D-9FCD-4E05-B428-7AFC8FC58067}"/>
              </a:ext>
            </a:extLst>
          </p:cNvPr>
          <p:cNvSpPr/>
          <p:nvPr/>
        </p:nvSpPr>
        <p:spPr>
          <a:xfrm>
            <a:off x="5832263" y="3327047"/>
            <a:ext cx="1843156" cy="36306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Abt. Wohnen im Quartier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Sascha Barth</a:t>
            </a:r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3875750A-A58A-478F-B0DD-435EF44FA6F9}"/>
              </a:ext>
            </a:extLst>
          </p:cNvPr>
          <p:cNvSpPr/>
          <p:nvPr/>
        </p:nvSpPr>
        <p:spPr>
          <a:xfrm>
            <a:off x="417398" y="4854490"/>
            <a:ext cx="951665" cy="30221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Produktion 108</a:t>
            </a: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DF0ADD33-DA4C-4416-9B52-BE25B38F443C}"/>
              </a:ext>
            </a:extLst>
          </p:cNvPr>
          <p:cNvSpPr/>
          <p:nvPr/>
        </p:nvSpPr>
        <p:spPr>
          <a:xfrm>
            <a:off x="434003" y="5442626"/>
            <a:ext cx="921999" cy="29137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Wäscherei</a:t>
            </a: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B4CDFDF-5F7E-4141-8774-A5CC05217D95}"/>
              </a:ext>
            </a:extLst>
          </p:cNvPr>
          <p:cNvSpPr/>
          <p:nvPr/>
        </p:nvSpPr>
        <p:spPr>
          <a:xfrm>
            <a:off x="422422" y="6017651"/>
            <a:ext cx="891409" cy="3047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Reinigung</a:t>
            </a:r>
          </a:p>
        </p:txBody>
      </p:sp>
      <p:sp>
        <p:nvSpPr>
          <p:cNvPr id="119" name="Ellipse 118">
            <a:extLst>
              <a:ext uri="{FF2B5EF4-FFF2-40B4-BE49-F238E27FC236}">
                <a16:creationId xmlns:a16="http://schemas.microsoft.com/office/drawing/2014/main" id="{F427D4E1-9695-4E87-B128-9E523FEF77BF}"/>
              </a:ext>
            </a:extLst>
          </p:cNvPr>
          <p:cNvSpPr/>
          <p:nvPr/>
        </p:nvSpPr>
        <p:spPr>
          <a:xfrm>
            <a:off x="1444358" y="5459970"/>
            <a:ext cx="843597" cy="30120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Arbeits-therapie</a:t>
            </a:r>
          </a:p>
        </p:txBody>
      </p:sp>
      <p:sp>
        <p:nvSpPr>
          <p:cNvPr id="120" name="Ellipse 119">
            <a:extLst>
              <a:ext uri="{FF2B5EF4-FFF2-40B4-BE49-F238E27FC236}">
                <a16:creationId xmlns:a16="http://schemas.microsoft.com/office/drawing/2014/main" id="{8CE31676-B801-4832-9961-2BBF96AD21B4}"/>
              </a:ext>
            </a:extLst>
          </p:cNvPr>
          <p:cNvSpPr/>
          <p:nvPr/>
        </p:nvSpPr>
        <p:spPr>
          <a:xfrm>
            <a:off x="1213235" y="4179645"/>
            <a:ext cx="1086931" cy="41394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104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C. Urben</a:t>
            </a: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8E8B928A-6DDE-4D48-AC1F-95597EF7B847}"/>
              </a:ext>
            </a:extLst>
          </p:cNvPr>
          <p:cNvSpPr/>
          <p:nvPr/>
        </p:nvSpPr>
        <p:spPr>
          <a:xfrm>
            <a:off x="6563412" y="4883532"/>
            <a:ext cx="1044887" cy="29025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Ost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L. Ischi</a:t>
            </a:r>
          </a:p>
        </p:txBody>
      </p:sp>
      <p:sp>
        <p:nvSpPr>
          <p:cNvPr id="123" name="Ellipse 122">
            <a:extLst>
              <a:ext uri="{FF2B5EF4-FFF2-40B4-BE49-F238E27FC236}">
                <a16:creationId xmlns:a16="http://schemas.microsoft.com/office/drawing/2014/main" id="{3DF9B158-8EE2-40C1-B9CB-73A7B7AB50C5}"/>
              </a:ext>
            </a:extLst>
          </p:cNvPr>
          <p:cNvSpPr/>
          <p:nvPr/>
        </p:nvSpPr>
        <p:spPr>
          <a:xfrm>
            <a:off x="3318764" y="4834964"/>
            <a:ext cx="851291" cy="29969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Besuchs-dienst</a:t>
            </a:r>
          </a:p>
        </p:txBody>
      </p:sp>
      <p:sp>
        <p:nvSpPr>
          <p:cNvPr id="124" name="Ellipse 123">
            <a:extLst>
              <a:ext uri="{FF2B5EF4-FFF2-40B4-BE49-F238E27FC236}">
                <a16:creationId xmlns:a16="http://schemas.microsoft.com/office/drawing/2014/main" id="{8F222687-C416-40CA-BB2F-1D827806D82D}"/>
              </a:ext>
            </a:extLst>
          </p:cNvPr>
          <p:cNvSpPr/>
          <p:nvPr/>
        </p:nvSpPr>
        <p:spPr>
          <a:xfrm>
            <a:off x="4247138" y="5794081"/>
            <a:ext cx="1032662" cy="36710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Fachbereich Integration</a:t>
            </a:r>
          </a:p>
        </p:txBody>
      </p:sp>
      <p:sp>
        <p:nvSpPr>
          <p:cNvPr id="126" name="Ellipse 125">
            <a:extLst>
              <a:ext uri="{FF2B5EF4-FFF2-40B4-BE49-F238E27FC236}">
                <a16:creationId xmlns:a16="http://schemas.microsoft.com/office/drawing/2014/main" id="{9A62C218-94DB-47DD-B032-23F318B20748}"/>
              </a:ext>
            </a:extLst>
          </p:cNvPr>
          <p:cNvSpPr/>
          <p:nvPr/>
        </p:nvSpPr>
        <p:spPr>
          <a:xfrm>
            <a:off x="5326263" y="4207996"/>
            <a:ext cx="1041367" cy="41394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Gastronomie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Y. Fiechter</a:t>
            </a: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E0FF9208-6940-4741-B89E-1697560F966C}"/>
              </a:ext>
            </a:extLst>
          </p:cNvPr>
          <p:cNvSpPr/>
          <p:nvPr/>
        </p:nvSpPr>
        <p:spPr>
          <a:xfrm>
            <a:off x="5443261" y="5349848"/>
            <a:ext cx="877259" cy="273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Cafeteria</a:t>
            </a:r>
          </a:p>
        </p:txBody>
      </p:sp>
      <p:sp>
        <p:nvSpPr>
          <p:cNvPr id="128" name="Ellipse 127">
            <a:extLst>
              <a:ext uri="{FF2B5EF4-FFF2-40B4-BE49-F238E27FC236}">
                <a16:creationId xmlns:a16="http://schemas.microsoft.com/office/drawing/2014/main" id="{289ECB23-B65E-4BED-AB34-F49A319850CF}"/>
              </a:ext>
            </a:extLst>
          </p:cNvPr>
          <p:cNvSpPr/>
          <p:nvPr/>
        </p:nvSpPr>
        <p:spPr>
          <a:xfrm>
            <a:off x="5422698" y="5835559"/>
            <a:ext cx="897822" cy="3256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Sansibar</a:t>
            </a:r>
          </a:p>
        </p:txBody>
      </p:sp>
      <p:sp>
        <p:nvSpPr>
          <p:cNvPr id="133" name="Ellipse 132">
            <a:extLst>
              <a:ext uri="{FF2B5EF4-FFF2-40B4-BE49-F238E27FC236}">
                <a16:creationId xmlns:a16="http://schemas.microsoft.com/office/drawing/2014/main" id="{4A065067-3B21-4912-B0CA-89B1D541C58E}"/>
              </a:ext>
            </a:extLst>
          </p:cNvPr>
          <p:cNvSpPr/>
          <p:nvPr/>
        </p:nvSpPr>
        <p:spPr>
          <a:xfrm>
            <a:off x="4198192" y="4218701"/>
            <a:ext cx="1041367" cy="41394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Angebot Natur</a:t>
            </a:r>
          </a:p>
          <a:p>
            <a:pPr algn="ctr"/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R. Blaser</a:t>
            </a: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A01F6618-A1B7-4945-8230-BAF08A58C177}"/>
              </a:ext>
            </a:extLst>
          </p:cNvPr>
          <p:cNvSpPr/>
          <p:nvPr/>
        </p:nvSpPr>
        <p:spPr>
          <a:xfrm>
            <a:off x="2403707" y="5415858"/>
            <a:ext cx="799794" cy="2888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HeimArt</a:t>
            </a:r>
          </a:p>
        </p:txBody>
      </p:sp>
      <p:sp>
        <p:nvSpPr>
          <p:cNvPr id="139" name="Ellipse 138">
            <a:extLst>
              <a:ext uri="{FF2B5EF4-FFF2-40B4-BE49-F238E27FC236}">
                <a16:creationId xmlns:a16="http://schemas.microsoft.com/office/drawing/2014/main" id="{090604BA-4420-4748-801C-A512B578DF36}"/>
              </a:ext>
            </a:extLst>
          </p:cNvPr>
          <p:cNvSpPr/>
          <p:nvPr/>
        </p:nvSpPr>
        <p:spPr>
          <a:xfrm>
            <a:off x="2415953" y="4851104"/>
            <a:ext cx="749075" cy="2888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Atelier</a:t>
            </a:r>
          </a:p>
        </p:txBody>
      </p:sp>
      <p:sp>
        <p:nvSpPr>
          <p:cNvPr id="140" name="Ellipse 139">
            <a:extLst>
              <a:ext uri="{FF2B5EF4-FFF2-40B4-BE49-F238E27FC236}">
                <a16:creationId xmlns:a16="http://schemas.microsoft.com/office/drawing/2014/main" id="{8EB29FCE-1412-4BA1-BB46-DD7546E48DC5}"/>
              </a:ext>
            </a:extLst>
          </p:cNvPr>
          <p:cNvSpPr/>
          <p:nvPr/>
        </p:nvSpPr>
        <p:spPr>
          <a:xfrm>
            <a:off x="4420077" y="5324606"/>
            <a:ext cx="828345" cy="3292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Tierpark</a:t>
            </a:r>
          </a:p>
        </p:txBody>
      </p:sp>
      <p:sp>
        <p:nvSpPr>
          <p:cNvPr id="142" name="Ellipse 141">
            <a:extLst>
              <a:ext uri="{FF2B5EF4-FFF2-40B4-BE49-F238E27FC236}">
                <a16:creationId xmlns:a16="http://schemas.microsoft.com/office/drawing/2014/main" id="{2D4D33F4-63CD-40D6-BC78-6B5B8AB2A9BD}"/>
              </a:ext>
            </a:extLst>
          </p:cNvPr>
          <p:cNvSpPr/>
          <p:nvPr/>
        </p:nvSpPr>
        <p:spPr>
          <a:xfrm>
            <a:off x="4395504" y="4869750"/>
            <a:ext cx="844055" cy="29272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Gärtnerei</a:t>
            </a:r>
          </a:p>
        </p:txBody>
      </p:sp>
      <p:sp>
        <p:nvSpPr>
          <p:cNvPr id="143" name="Ellipse 142">
            <a:extLst>
              <a:ext uri="{FF2B5EF4-FFF2-40B4-BE49-F238E27FC236}">
                <a16:creationId xmlns:a16="http://schemas.microsoft.com/office/drawing/2014/main" id="{E36D5D2F-0E65-4B88-9CB0-1E5D461697F0}"/>
              </a:ext>
            </a:extLst>
          </p:cNvPr>
          <p:cNvSpPr/>
          <p:nvPr/>
        </p:nvSpPr>
        <p:spPr>
          <a:xfrm>
            <a:off x="2402125" y="5953242"/>
            <a:ext cx="855239" cy="32562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Sonntags-treff</a:t>
            </a:r>
          </a:p>
        </p:txBody>
      </p:sp>
      <p:sp>
        <p:nvSpPr>
          <p:cNvPr id="149" name="Ellipse 148">
            <a:extLst>
              <a:ext uri="{FF2B5EF4-FFF2-40B4-BE49-F238E27FC236}">
                <a16:creationId xmlns:a16="http://schemas.microsoft.com/office/drawing/2014/main" id="{832B4DB9-0F72-4B0D-B333-FBF7E703C8C8}"/>
              </a:ext>
            </a:extLst>
          </p:cNvPr>
          <p:cNvSpPr/>
          <p:nvPr/>
        </p:nvSpPr>
        <p:spPr>
          <a:xfrm>
            <a:off x="6568208" y="4294286"/>
            <a:ext cx="1143474" cy="2902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 West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R. Straumann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7D57F14A-8174-44C9-8579-5922A90D42BA}"/>
              </a:ext>
            </a:extLst>
          </p:cNvPr>
          <p:cNvSpPr/>
          <p:nvPr/>
        </p:nvSpPr>
        <p:spPr>
          <a:xfrm>
            <a:off x="8014532" y="5349849"/>
            <a:ext cx="1031445" cy="38414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CH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Pflegebedarf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R. </a:t>
            </a:r>
            <a:r>
              <a:rPr lang="de-CH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v.d.</a:t>
            </a:r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Sloot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M. Spiegel</a:t>
            </a:r>
          </a:p>
          <a:p>
            <a:endParaRPr lang="de-CH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2" name="Ellipse 151">
            <a:extLst>
              <a:ext uri="{FF2B5EF4-FFF2-40B4-BE49-F238E27FC236}">
                <a16:creationId xmlns:a16="http://schemas.microsoft.com/office/drawing/2014/main" id="{23ABC5D3-C9E2-4D0B-9603-89BFE6C5CA1C}"/>
              </a:ext>
            </a:extLst>
          </p:cNvPr>
          <p:cNvSpPr/>
          <p:nvPr/>
        </p:nvSpPr>
        <p:spPr>
          <a:xfrm>
            <a:off x="8017812" y="4142787"/>
            <a:ext cx="1051177" cy="37541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Intensiv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S. Senn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P. Salzmann</a:t>
            </a: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F62D29F0-CDAB-422F-BEE1-A6546A67AAB6}"/>
              </a:ext>
            </a:extLst>
          </p:cNvPr>
          <p:cNvSpPr/>
          <p:nvPr/>
        </p:nvSpPr>
        <p:spPr>
          <a:xfrm>
            <a:off x="8040947" y="5835460"/>
            <a:ext cx="978613" cy="46994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Struktur-gebende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D. Moser</a:t>
            </a: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21B55F15-7E0D-4358-9ACD-EA007E2EE8CE}"/>
              </a:ext>
            </a:extLst>
          </p:cNvPr>
          <p:cNvSpPr/>
          <p:nvPr/>
        </p:nvSpPr>
        <p:spPr>
          <a:xfrm>
            <a:off x="8017691" y="4869751"/>
            <a:ext cx="1051298" cy="2869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Langfristig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N. Binois</a:t>
            </a:r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C208FC1D-A042-48F3-A300-54432B283D64}"/>
              </a:ext>
            </a:extLst>
          </p:cNvPr>
          <p:cNvSpPr/>
          <p:nvPr/>
        </p:nvSpPr>
        <p:spPr>
          <a:xfrm>
            <a:off x="5371453" y="4872513"/>
            <a:ext cx="942496" cy="27365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Pfefferkorn</a:t>
            </a:r>
          </a:p>
        </p:txBody>
      </p:sp>
      <p:sp>
        <p:nvSpPr>
          <p:cNvPr id="158" name="Ellipse 157">
            <a:extLst>
              <a:ext uri="{FF2B5EF4-FFF2-40B4-BE49-F238E27FC236}">
                <a16:creationId xmlns:a16="http://schemas.microsoft.com/office/drawing/2014/main" id="{85636554-9602-4D12-8DA1-3B8B37EF4A69}"/>
              </a:ext>
            </a:extLst>
          </p:cNvPr>
          <p:cNvSpPr/>
          <p:nvPr/>
        </p:nvSpPr>
        <p:spPr>
          <a:xfrm>
            <a:off x="6647172" y="5425074"/>
            <a:ext cx="857219" cy="33327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Olten</a:t>
            </a:r>
          </a:p>
          <a:p>
            <a:r>
              <a:rPr lang="de-CH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E. Kronig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A2816D65-2917-49EB-A208-054F26041DAA}"/>
              </a:ext>
            </a:extLst>
          </p:cNvPr>
          <p:cNvCxnSpPr>
            <a:cxnSpLocks/>
            <a:stCxn id="96" idx="0"/>
            <a:endCxn id="144" idx="4"/>
          </p:cNvCxnSpPr>
          <p:nvPr/>
        </p:nvCxnSpPr>
        <p:spPr>
          <a:xfrm flipV="1">
            <a:off x="1162442" y="3039064"/>
            <a:ext cx="1771169" cy="427756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F21569DA-D37C-400A-925F-ED6F73D31F23}"/>
              </a:ext>
            </a:extLst>
          </p:cNvPr>
          <p:cNvCxnSpPr>
            <a:cxnSpLocks/>
            <a:stCxn id="94" idx="0"/>
            <a:endCxn id="144" idx="4"/>
          </p:cNvCxnSpPr>
          <p:nvPr/>
        </p:nvCxnSpPr>
        <p:spPr>
          <a:xfrm flipH="1" flipV="1">
            <a:off x="2933611" y="3039064"/>
            <a:ext cx="56955" cy="446586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6C3431D9-C96D-4A49-815B-771747B9890C}"/>
              </a:ext>
            </a:extLst>
          </p:cNvPr>
          <p:cNvCxnSpPr>
            <a:cxnSpLocks/>
            <a:stCxn id="93" idx="0"/>
            <a:endCxn id="144" idx="4"/>
          </p:cNvCxnSpPr>
          <p:nvPr/>
        </p:nvCxnSpPr>
        <p:spPr>
          <a:xfrm flipH="1" flipV="1">
            <a:off x="2933611" y="3039064"/>
            <a:ext cx="1917286" cy="45443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7FA655B5-E2E5-4BE6-91B1-9C4EA8023770}"/>
              </a:ext>
            </a:extLst>
          </p:cNvPr>
          <p:cNvCxnSpPr>
            <a:cxnSpLocks/>
          </p:cNvCxnSpPr>
          <p:nvPr/>
        </p:nvCxnSpPr>
        <p:spPr>
          <a:xfrm>
            <a:off x="6367630" y="2953031"/>
            <a:ext cx="0" cy="31870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5EDE5AA9-7890-48B0-A443-C39CE93C9B17}"/>
              </a:ext>
            </a:extLst>
          </p:cNvPr>
          <p:cNvCxnSpPr>
            <a:cxnSpLocks/>
          </p:cNvCxnSpPr>
          <p:nvPr/>
        </p:nvCxnSpPr>
        <p:spPr>
          <a:xfrm>
            <a:off x="7909262" y="2935742"/>
            <a:ext cx="0" cy="43199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C684D3FE-77CF-4F3A-A172-C7A261A74356}"/>
              </a:ext>
            </a:extLst>
          </p:cNvPr>
          <p:cNvCxnSpPr>
            <a:cxnSpLocks/>
            <a:stCxn id="96" idx="4"/>
            <a:endCxn id="120" idx="0"/>
          </p:cNvCxnSpPr>
          <p:nvPr/>
        </p:nvCxnSpPr>
        <p:spPr>
          <a:xfrm>
            <a:off x="1162442" y="3848223"/>
            <a:ext cx="594259" cy="33142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73CBAC3F-2E5E-4779-998C-CE5385A84F04}"/>
              </a:ext>
            </a:extLst>
          </p:cNvPr>
          <p:cNvCxnSpPr>
            <a:cxnSpLocks/>
          </p:cNvCxnSpPr>
          <p:nvPr/>
        </p:nvCxnSpPr>
        <p:spPr>
          <a:xfrm>
            <a:off x="393516" y="3762071"/>
            <a:ext cx="0" cy="250904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619A72B4-B01C-453A-ADB2-8C2F7DD63B7D}"/>
              </a:ext>
            </a:extLst>
          </p:cNvPr>
          <p:cNvCxnSpPr>
            <a:cxnSpLocks/>
            <a:stCxn id="116" idx="2"/>
            <a:endCxn id="116" idx="2"/>
          </p:cNvCxnSpPr>
          <p:nvPr/>
        </p:nvCxnSpPr>
        <p:spPr>
          <a:xfrm>
            <a:off x="417398" y="5005596"/>
            <a:ext cx="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90BEE923-82BE-41AC-B6F6-56E617A13BD7}"/>
              </a:ext>
            </a:extLst>
          </p:cNvPr>
          <p:cNvCxnSpPr>
            <a:cxnSpLocks/>
          </p:cNvCxnSpPr>
          <p:nvPr/>
        </p:nvCxnSpPr>
        <p:spPr>
          <a:xfrm>
            <a:off x="1426178" y="4640639"/>
            <a:ext cx="0" cy="106402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C7A6F914-09D2-4DA2-A47D-0062D4D275A9}"/>
              </a:ext>
            </a:extLst>
          </p:cNvPr>
          <p:cNvCxnSpPr>
            <a:cxnSpLocks/>
          </p:cNvCxnSpPr>
          <p:nvPr/>
        </p:nvCxnSpPr>
        <p:spPr>
          <a:xfrm>
            <a:off x="393687" y="4510046"/>
            <a:ext cx="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75707B94-253C-465C-8778-99F250DEBFCD}"/>
              </a:ext>
            </a:extLst>
          </p:cNvPr>
          <p:cNvCxnSpPr>
            <a:cxnSpLocks/>
            <a:stCxn id="93" idx="4"/>
            <a:endCxn id="126" idx="0"/>
          </p:cNvCxnSpPr>
          <p:nvPr/>
        </p:nvCxnSpPr>
        <p:spPr>
          <a:xfrm>
            <a:off x="4850897" y="3874898"/>
            <a:ext cx="996050" cy="33309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F4DBB1D7-BB30-46C2-BE99-C967AF9431EB}"/>
              </a:ext>
            </a:extLst>
          </p:cNvPr>
          <p:cNvCxnSpPr>
            <a:cxnSpLocks/>
          </p:cNvCxnSpPr>
          <p:nvPr/>
        </p:nvCxnSpPr>
        <p:spPr>
          <a:xfrm>
            <a:off x="2415953" y="3652144"/>
            <a:ext cx="0" cy="250904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BA52E009-2BC2-4509-9EE6-7ED49093C59A}"/>
              </a:ext>
            </a:extLst>
          </p:cNvPr>
          <p:cNvCxnSpPr>
            <a:cxnSpLocks/>
            <a:stCxn id="133" idx="3"/>
          </p:cNvCxnSpPr>
          <p:nvPr/>
        </p:nvCxnSpPr>
        <p:spPr>
          <a:xfrm>
            <a:off x="4350697" y="4572022"/>
            <a:ext cx="11592" cy="939455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BD6BE589-76AA-443E-8C2C-E633D47C57AD}"/>
              </a:ext>
            </a:extLst>
          </p:cNvPr>
          <p:cNvCxnSpPr>
            <a:cxnSpLocks/>
          </p:cNvCxnSpPr>
          <p:nvPr/>
        </p:nvCxnSpPr>
        <p:spPr>
          <a:xfrm>
            <a:off x="6502167" y="3784744"/>
            <a:ext cx="42219" cy="1869098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CA5C6DC8-B518-40C1-8C97-B581D4079E63}"/>
              </a:ext>
            </a:extLst>
          </p:cNvPr>
          <p:cNvCxnSpPr>
            <a:cxnSpLocks/>
          </p:cNvCxnSpPr>
          <p:nvPr/>
        </p:nvCxnSpPr>
        <p:spPr>
          <a:xfrm>
            <a:off x="5354238" y="4518197"/>
            <a:ext cx="34430" cy="162026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rader Verbinder 113">
            <a:extLst>
              <a:ext uri="{FF2B5EF4-FFF2-40B4-BE49-F238E27FC236}">
                <a16:creationId xmlns:a16="http://schemas.microsoft.com/office/drawing/2014/main" id="{95C475B1-DD36-4E42-A53A-3D7F9AB6F10B}"/>
              </a:ext>
            </a:extLst>
          </p:cNvPr>
          <p:cNvCxnSpPr>
            <a:cxnSpLocks/>
            <a:stCxn id="102" idx="3"/>
          </p:cNvCxnSpPr>
          <p:nvPr/>
        </p:nvCxnSpPr>
        <p:spPr>
          <a:xfrm>
            <a:off x="7927974" y="3637428"/>
            <a:ext cx="32050" cy="252375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lipse 133">
            <a:extLst>
              <a:ext uri="{FF2B5EF4-FFF2-40B4-BE49-F238E27FC236}">
                <a16:creationId xmlns:a16="http://schemas.microsoft.com/office/drawing/2014/main" id="{CEBAA746-D328-4310-B4D1-BF7B0ABF3817}"/>
              </a:ext>
            </a:extLst>
          </p:cNvPr>
          <p:cNvSpPr/>
          <p:nvPr/>
        </p:nvSpPr>
        <p:spPr>
          <a:xfrm>
            <a:off x="258689" y="1686172"/>
            <a:ext cx="2313370" cy="6809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tx2">
                    <a:lumMod val="50000"/>
                  </a:schemeClr>
                </a:solidFill>
              </a:rPr>
              <a:t>Personal, R. Steiner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tx2">
                    <a:lumMod val="50000"/>
                  </a:schemeClr>
                </a:solidFill>
              </a:rPr>
              <a:t>Kommunikation, P. Bachmann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tx2">
                    <a:lumMod val="50000"/>
                  </a:schemeClr>
                </a:solidFill>
              </a:rPr>
              <a:t>Gesundheit/Bildung W. Würmli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0809F9B5-F1CD-40A4-933C-8716BC42EC4A}"/>
              </a:ext>
            </a:extLst>
          </p:cNvPr>
          <p:cNvCxnSpPr>
            <a:cxnSpLocks/>
          </p:cNvCxnSpPr>
          <p:nvPr/>
        </p:nvCxnSpPr>
        <p:spPr>
          <a:xfrm>
            <a:off x="3257364" y="3899553"/>
            <a:ext cx="0" cy="110604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>
            <a:extLst>
              <a:ext uri="{FF2B5EF4-FFF2-40B4-BE49-F238E27FC236}">
                <a16:creationId xmlns:a16="http://schemas.microsoft.com/office/drawing/2014/main" id="{F9E249F1-1F55-4757-AD76-E058C1232754}"/>
              </a:ext>
            </a:extLst>
          </p:cNvPr>
          <p:cNvSpPr/>
          <p:nvPr/>
        </p:nvSpPr>
        <p:spPr>
          <a:xfrm>
            <a:off x="7980234" y="3867052"/>
            <a:ext cx="1126211" cy="187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noProof="1">
                <a:solidFill>
                  <a:schemeClr val="tx1"/>
                </a:solidFill>
              </a:rPr>
              <a:t>Nachtwachen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EE7C75DC-F2A2-48FB-8D44-50CACFE9E08E}"/>
              </a:ext>
            </a:extLst>
          </p:cNvPr>
          <p:cNvCxnSpPr>
            <a:cxnSpLocks/>
            <a:stCxn id="102" idx="4"/>
            <a:endCxn id="83" idx="0"/>
          </p:cNvCxnSpPr>
          <p:nvPr/>
        </p:nvCxnSpPr>
        <p:spPr>
          <a:xfrm>
            <a:off x="8410724" y="3693283"/>
            <a:ext cx="132616" cy="173769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90D156BF-6055-4764-9F6B-2B7C03BB1077}"/>
              </a:ext>
            </a:extLst>
          </p:cNvPr>
          <p:cNvCxnSpPr>
            <a:cxnSpLocks/>
            <a:stCxn id="18" idx="2"/>
            <a:endCxn id="134" idx="6"/>
          </p:cNvCxnSpPr>
          <p:nvPr/>
        </p:nvCxnSpPr>
        <p:spPr>
          <a:xfrm flipH="1" flipV="1">
            <a:off x="2572059" y="2026626"/>
            <a:ext cx="1301625" cy="31921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lipse 149">
            <a:extLst>
              <a:ext uri="{FF2B5EF4-FFF2-40B4-BE49-F238E27FC236}">
                <a16:creationId xmlns:a16="http://schemas.microsoft.com/office/drawing/2014/main" id="{EFCAC28D-C566-4C2B-B057-0014752E08C5}"/>
              </a:ext>
            </a:extLst>
          </p:cNvPr>
          <p:cNvSpPr/>
          <p:nvPr/>
        </p:nvSpPr>
        <p:spPr>
          <a:xfrm>
            <a:off x="3873684" y="1275855"/>
            <a:ext cx="2313370" cy="414768"/>
          </a:xfrm>
          <a:prstGeom prst="ellipse">
            <a:avLst/>
          </a:prstGeom>
          <a:solidFill>
            <a:srgbClr val="FFFF00"/>
          </a:solidFill>
          <a:ln w="4445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36000" rIns="5715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tx1"/>
                </a:solidFill>
              </a:rPr>
              <a:t>Stiftungsrat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tx1"/>
                </a:solidFill>
              </a:rPr>
              <a:t>Dr. R. Stampfli</a:t>
            </a:r>
          </a:p>
        </p:txBody>
      </p:sp>
      <p:cxnSp>
        <p:nvCxnSpPr>
          <p:cNvPr id="175" name="Gerader Verbinder 174">
            <a:extLst>
              <a:ext uri="{FF2B5EF4-FFF2-40B4-BE49-F238E27FC236}">
                <a16:creationId xmlns:a16="http://schemas.microsoft.com/office/drawing/2014/main" id="{81587C07-7B40-42F4-9E2D-111B49A7ADC3}"/>
              </a:ext>
            </a:extLst>
          </p:cNvPr>
          <p:cNvCxnSpPr>
            <a:cxnSpLocks/>
            <a:stCxn id="150" idx="4"/>
            <a:endCxn id="18" idx="0"/>
          </p:cNvCxnSpPr>
          <p:nvPr/>
        </p:nvCxnSpPr>
        <p:spPr>
          <a:xfrm>
            <a:off x="5030369" y="1690623"/>
            <a:ext cx="0" cy="169102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lipse 1">
            <a:extLst>
              <a:ext uri="{FF2B5EF4-FFF2-40B4-BE49-F238E27FC236}">
                <a16:creationId xmlns:a16="http://schemas.microsoft.com/office/drawing/2014/main" id="{81AE302C-C159-8368-6CC5-E9744307E388}"/>
              </a:ext>
            </a:extLst>
          </p:cNvPr>
          <p:cNvSpPr/>
          <p:nvPr/>
        </p:nvSpPr>
        <p:spPr>
          <a:xfrm>
            <a:off x="5548652" y="2557545"/>
            <a:ext cx="1749846" cy="415972"/>
          </a:xfrm>
          <a:prstGeom prst="ellipse">
            <a:avLst/>
          </a:prstGeom>
          <a:solidFill>
            <a:srgbClr val="3A828D"/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noProof="1">
                <a:solidFill>
                  <a:schemeClr val="bg1"/>
                </a:solidFill>
              </a:rPr>
              <a:t>Co Bereichsleiter *</a:t>
            </a:r>
          </a:p>
          <a:p>
            <a:pPr algn="ctr"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bg1"/>
                </a:solidFill>
              </a:rPr>
              <a:t>S. Barth *</a:t>
            </a:r>
            <a:endParaRPr lang="de-DE" sz="800" noProof="1">
              <a:solidFill>
                <a:schemeClr val="bg1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FB8FB14B-3B6E-3C85-603F-12B2CA15E032}"/>
              </a:ext>
            </a:extLst>
          </p:cNvPr>
          <p:cNvSpPr/>
          <p:nvPr/>
        </p:nvSpPr>
        <p:spPr>
          <a:xfrm>
            <a:off x="6532690" y="3846837"/>
            <a:ext cx="1126211" cy="18769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noProof="1">
                <a:solidFill>
                  <a:schemeClr val="tx1"/>
                </a:solidFill>
              </a:rPr>
              <a:t>SpringerInnen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A0D7DAC-6151-614C-7AE1-033990673F68}"/>
              </a:ext>
            </a:extLst>
          </p:cNvPr>
          <p:cNvCxnSpPr>
            <a:cxnSpLocks/>
            <a:stCxn id="93" idx="4"/>
            <a:endCxn id="133" idx="0"/>
          </p:cNvCxnSpPr>
          <p:nvPr/>
        </p:nvCxnSpPr>
        <p:spPr>
          <a:xfrm flipH="1">
            <a:off x="4718876" y="3874898"/>
            <a:ext cx="132021" cy="343803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E6147D24-B592-02A0-9031-2F2582CDA4E1}"/>
              </a:ext>
            </a:extLst>
          </p:cNvPr>
          <p:cNvCxnSpPr>
            <a:cxnSpLocks/>
          </p:cNvCxnSpPr>
          <p:nvPr/>
        </p:nvCxnSpPr>
        <p:spPr>
          <a:xfrm>
            <a:off x="4151327" y="3787489"/>
            <a:ext cx="33494" cy="2257954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D96F0884-340C-2F67-5F84-03D675DFD568}"/>
              </a:ext>
            </a:extLst>
          </p:cNvPr>
          <p:cNvSpPr txBox="1"/>
          <p:nvPr/>
        </p:nvSpPr>
        <p:spPr>
          <a:xfrm>
            <a:off x="434003" y="6412341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dirty="0">
                <a:solidFill>
                  <a:schemeClr val="bg1"/>
                </a:solidFill>
              </a:rPr>
              <a:t>* = Mitglied der GL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CC66275-98D9-BF83-944A-D9A346CEE6D1}"/>
              </a:ext>
            </a:extLst>
          </p:cNvPr>
          <p:cNvSpPr/>
          <p:nvPr/>
        </p:nvSpPr>
        <p:spPr>
          <a:xfrm>
            <a:off x="6525900" y="1744606"/>
            <a:ext cx="2462342" cy="6483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rnd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286" tIns="27000" rIns="4286" bIns="27000" numCol="1" spcCol="1270" rtlCol="0" anchor="ctr" anchorCtr="0">
            <a:noAutofit/>
            <a:flatTx/>
          </a:bodyPr>
          <a:lstStyle/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000" b="1" noProof="1">
                <a:solidFill>
                  <a:schemeClr val="tx2">
                    <a:lumMod val="50000"/>
                  </a:schemeClr>
                </a:solidFill>
              </a:rPr>
              <a:t>Administration / Infrastruktur / IT / Sicherheit / Qualität </a:t>
            </a:r>
          </a:p>
          <a:p>
            <a:pPr defTabSz="30003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800" b="1" noProof="1">
                <a:solidFill>
                  <a:schemeClr val="tx2">
                    <a:lumMod val="50000"/>
                  </a:schemeClr>
                </a:solidFill>
              </a:rPr>
              <a:t>Christoph Bentz *</a:t>
            </a:r>
            <a:endParaRPr lang="de-DE" sz="800" noProof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theme/theme1.xml><?xml version="1.0" encoding="utf-8"?>
<a:theme xmlns:a="http://schemas.openxmlformats.org/drawingml/2006/main" name="PPT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beitsraum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ohnraum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reiraum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Wohnraum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Arbeitsraum">
  <a:themeElements>
    <a:clrScheme name="Solodaris">
      <a:dk1>
        <a:srgbClr val="000000"/>
      </a:dk1>
      <a:lt1>
        <a:srgbClr val="FFFFFF"/>
      </a:lt1>
      <a:dk2>
        <a:srgbClr val="C3D69B"/>
      </a:dk2>
      <a:lt2>
        <a:srgbClr val="F2F2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15007DC00B28438B0223B639147A1D" ma:contentTypeVersion="13" ma:contentTypeDescription="Ein neues Dokument erstellen." ma:contentTypeScope="" ma:versionID="151a60a39aa417b41327be73c8aaf76b">
  <xsd:schema xmlns:xsd="http://www.w3.org/2001/XMLSchema" xmlns:xs="http://www.w3.org/2001/XMLSchema" xmlns:p="http://schemas.microsoft.com/office/2006/metadata/properties" xmlns:ns3="d7e499d0-e2a3-4fdf-8a3e-22402eeb4d3a" xmlns:ns4="be6f2d4d-2ada-481d-9bbb-ac004f54424b" targetNamespace="http://schemas.microsoft.com/office/2006/metadata/properties" ma:root="true" ma:fieldsID="2884b0232de48bc7ef3079ac6eacea43" ns3:_="" ns4:_="">
    <xsd:import namespace="d7e499d0-e2a3-4fdf-8a3e-22402eeb4d3a"/>
    <xsd:import namespace="be6f2d4d-2ada-481d-9bbb-ac004f5442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499d0-e2a3-4fdf-8a3e-22402eeb4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f2d4d-2ada-481d-9bbb-ac004f5442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B324B3-5943-4520-A0A5-EC4550629FE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7e499d0-e2a3-4fdf-8a3e-22402eeb4d3a"/>
    <ds:schemaRef ds:uri="be6f2d4d-2ada-481d-9bbb-ac004f54424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672AD-96AC-4270-A69E-226DFA220F34}">
  <ds:schemaRefs>
    <ds:schemaRef ds:uri="http://www.w3.org/XML/1998/namespace"/>
    <ds:schemaRef ds:uri="d7e499d0-e2a3-4fdf-8a3e-22402eeb4d3a"/>
    <ds:schemaRef ds:uri="http://purl.org/dc/terms/"/>
    <ds:schemaRef ds:uri="be6f2d4d-2ada-481d-9bbb-ac004f54424b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C06DA-01C0-4D4A-A50A-826D2CCD14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0</TotalTime>
  <Words>275</Words>
  <Application>Microsoft Office PowerPoint</Application>
  <PresentationFormat>Bildschirmpräsentation (4:3)</PresentationFormat>
  <Paragraphs>119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PPT</vt:lpstr>
      <vt:lpstr>Arbeitsraum</vt:lpstr>
      <vt:lpstr>Wohnraum</vt:lpstr>
      <vt:lpstr>Freiraum</vt:lpstr>
      <vt:lpstr>1_Wohnraum</vt:lpstr>
      <vt:lpstr>1_Arbeitsraum</vt:lpstr>
      <vt:lpstr> </vt:lpstr>
      <vt:lpstr> </vt:lpstr>
    </vt:vector>
  </TitlesOfParts>
  <Company>soH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Solodaris Stiftung unser Angebot</dc:title>
  <dc:creator>Bentz Christoph</dc:creator>
  <cp:lastModifiedBy>Daniel Wermelinger</cp:lastModifiedBy>
  <cp:revision>375</cp:revision>
  <cp:lastPrinted>2023-10-26T13:21:57Z</cp:lastPrinted>
  <dcterms:created xsi:type="dcterms:W3CDTF">2018-07-27T11:13:17Z</dcterms:created>
  <dcterms:modified xsi:type="dcterms:W3CDTF">2024-01-12T14:20:59Z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0x010100EA15007DC00B28438B0223B639147A1D</vt:lpwstr>
  </property>
</Properties>
</file>